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6" d="100"/>
          <a:sy n="116" d="100"/>
        </p:scale>
        <p:origin x="102" y="17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05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12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490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49303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18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413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4297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932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4/3/2019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795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4/3/2019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9103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C9CAD897-D46E-4AD2-BD9B-49DD3E640873}" type="datetimeFigureOut">
              <a:rPr lang="en-US" smtClean="0"/>
              <a:t>4/3/2019</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0472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4/3/2019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09358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3605" y="282424"/>
            <a:ext cx="4329113" cy="1320800"/>
          </a:xfrm>
        </p:spPr>
        <p:txBody>
          <a:bodyPr>
            <a:normAutofit/>
          </a:bodyPr>
          <a:lstStyle/>
          <a:p>
            <a:r>
              <a:rPr lang="en-US" sz="3600" dirty="0">
                <a:latin typeface="Almeria" panose="00000400000000000000" pitchFamily="2" charset="0"/>
                <a:ea typeface="Almeria" panose="00000400000000000000" pitchFamily="2" charset="0"/>
              </a:rPr>
              <a:t>Engaging World Religions</a:t>
            </a:r>
          </a:p>
        </p:txBody>
      </p:sp>
      <p:sp>
        <p:nvSpPr>
          <p:cNvPr id="3" name="Subtitle 2"/>
          <p:cNvSpPr>
            <a:spLocks noGrp="1"/>
          </p:cNvSpPr>
          <p:nvPr>
            <p:ph type="subTitle" idx="4294967295"/>
          </p:nvPr>
        </p:nvSpPr>
        <p:spPr>
          <a:xfrm>
            <a:off x="0" y="6424613"/>
            <a:ext cx="3530600" cy="503237"/>
          </a:xfrm>
        </p:spPr>
        <p:txBody>
          <a:bodyPr/>
          <a:lstStyle/>
          <a:p>
            <a:r>
              <a:rPr lang="en-US" cap="none" dirty="0"/>
              <a:t>An ESSENTIALS Study</a:t>
            </a:r>
          </a:p>
        </p:txBody>
      </p:sp>
      <p:pic>
        <p:nvPicPr>
          <p:cNvPr id="7" name="Picture 6">
            <a:extLst>
              <a:ext uri="{FF2B5EF4-FFF2-40B4-BE49-F238E27FC236}">
                <a16:creationId xmlns:a16="http://schemas.microsoft.com/office/drawing/2014/main" id="{6D696980-1486-46AF-A9CC-A82493360B5E}"/>
              </a:ext>
            </a:extLst>
          </p:cNvPr>
          <p:cNvPicPr>
            <a:picLocks noChangeAspect="1"/>
          </p:cNvPicPr>
          <p:nvPr/>
        </p:nvPicPr>
        <p:blipFill>
          <a:blip r:embed="rId2"/>
          <a:stretch>
            <a:fillRect/>
          </a:stretch>
        </p:blipFill>
        <p:spPr>
          <a:xfrm>
            <a:off x="9918357" y="6460815"/>
            <a:ext cx="1894965" cy="397185"/>
          </a:xfrm>
          <a:prstGeom prst="rect">
            <a:avLst/>
          </a:prstGeom>
        </p:spPr>
      </p:pic>
      <p:pic>
        <p:nvPicPr>
          <p:cNvPr id="9" name="Picture 8">
            <a:extLst>
              <a:ext uri="{FF2B5EF4-FFF2-40B4-BE49-F238E27FC236}">
                <a16:creationId xmlns:a16="http://schemas.microsoft.com/office/drawing/2014/main" id="{04CE1A73-7B6B-4C5D-9DFF-8265052D2366}"/>
              </a:ext>
            </a:extLst>
          </p:cNvPr>
          <p:cNvPicPr>
            <a:picLocks noChangeAspect="1"/>
          </p:cNvPicPr>
          <p:nvPr/>
        </p:nvPicPr>
        <p:blipFill>
          <a:blip r:embed="rId3"/>
          <a:stretch>
            <a:fillRect/>
          </a:stretch>
        </p:blipFill>
        <p:spPr>
          <a:xfrm>
            <a:off x="4440956" y="0"/>
            <a:ext cx="7759282" cy="6332706"/>
          </a:xfrm>
          <a:prstGeom prst="rect">
            <a:avLst/>
          </a:prstGeom>
        </p:spPr>
      </p:pic>
    </p:spTree>
    <p:extLst>
      <p:ext uri="{BB962C8B-B14F-4D97-AF65-F5344CB8AC3E}">
        <p14:creationId xmlns:p14="http://schemas.microsoft.com/office/powerpoint/2010/main" val="275265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1: Introduction</a:t>
            </a:r>
          </a:p>
        </p:txBody>
      </p:sp>
      <p:sp>
        <p:nvSpPr>
          <p:cNvPr id="3" name="Content Placeholder 2"/>
          <p:cNvSpPr>
            <a:spLocks noGrp="1"/>
          </p:cNvSpPr>
          <p:nvPr>
            <p:ph idx="1"/>
          </p:nvPr>
        </p:nvSpPr>
        <p:spPr/>
        <p:txBody>
          <a:bodyPr>
            <a:normAutofit/>
          </a:bodyPr>
          <a:lstStyle/>
          <a:p>
            <a:r>
              <a:rPr lang="en-US" dirty="0"/>
              <a:t>Objectives:</a:t>
            </a:r>
          </a:p>
          <a:p>
            <a:pPr lvl="1">
              <a:buFont typeface="Arial" panose="020B0604020202020204" pitchFamily="34" charset="0"/>
              <a:buChar char="•"/>
            </a:pPr>
            <a:r>
              <a:rPr lang="en-US" dirty="0"/>
              <a:t>What this course is about:</a:t>
            </a:r>
          </a:p>
          <a:p>
            <a:pPr lvl="2">
              <a:buFont typeface="Arial" panose="020B0604020202020204" pitchFamily="34" charset="0"/>
              <a:buChar char="•"/>
            </a:pPr>
            <a:r>
              <a:rPr lang="en-US" dirty="0"/>
              <a:t>Develop a clearer idea of how diverse worldviews can be as a result of the various faiths people follow</a:t>
            </a:r>
            <a:endParaRPr lang="en-US" sz="1200" dirty="0"/>
          </a:p>
          <a:p>
            <a:pPr lvl="2">
              <a:buFont typeface="Arial" panose="020B0604020202020204" pitchFamily="34" charset="0"/>
              <a:buChar char="•"/>
            </a:pPr>
            <a:r>
              <a:rPr lang="en-US" dirty="0"/>
              <a:t>Address the cultural view of religious pluralism and see why it is not a valid option</a:t>
            </a:r>
            <a:endParaRPr lang="en-US" sz="1200" dirty="0"/>
          </a:p>
          <a:p>
            <a:pPr lvl="2">
              <a:buFont typeface="Arial" panose="020B0604020202020204" pitchFamily="34" charset="0"/>
              <a:buChar char="•"/>
            </a:pPr>
            <a:r>
              <a:rPr lang="en-US" dirty="0"/>
              <a:t>Gain a better understanding the exclusive claims of the Bible</a:t>
            </a:r>
          </a:p>
          <a:p>
            <a:pPr lvl="2">
              <a:buFont typeface="Arial" panose="020B0604020202020204" pitchFamily="34" charset="0"/>
              <a:buChar char="•"/>
            </a:pPr>
            <a:r>
              <a:rPr lang="en-US" dirty="0"/>
              <a:t>Gain a better understanding of the Gospel of Jesus Christ and how to confidently share it with others</a:t>
            </a:r>
          </a:p>
          <a:p>
            <a:pPr lvl="2">
              <a:buFont typeface="Arial" panose="020B0604020202020204" pitchFamily="34" charset="0"/>
              <a:buChar char="•"/>
            </a:pPr>
            <a:r>
              <a:rPr lang="en-US" dirty="0"/>
              <a:t>Learn about various religious faiths in order to recognize the differences between them and Christianity</a:t>
            </a:r>
            <a:endParaRPr lang="en-US" sz="1600" dirty="0"/>
          </a:p>
          <a:p>
            <a:pPr lvl="2">
              <a:buFont typeface="Arial" panose="020B0604020202020204" pitchFamily="34" charset="0"/>
              <a:buChar char="•"/>
            </a:pPr>
            <a:r>
              <a:rPr lang="en-US" dirty="0"/>
              <a:t>Develop an understanding of how to connect or engage with people of different faiths</a:t>
            </a:r>
          </a:p>
          <a:p>
            <a:pPr marL="201168" lvl="1" indent="0">
              <a:buNone/>
            </a:pPr>
            <a:endParaRPr lang="en-US" dirty="0"/>
          </a:p>
          <a:p>
            <a:pPr lvl="1">
              <a:buFont typeface="Arial" panose="020B0604020202020204" pitchFamily="34" charset="0"/>
              <a:buChar char="•"/>
            </a:pPr>
            <a:r>
              <a:rPr lang="en-US" dirty="0"/>
              <a:t>What this course is NOT about:</a:t>
            </a:r>
          </a:p>
          <a:p>
            <a:pPr lvl="2">
              <a:buFont typeface="Arial" panose="020B0604020202020204" pitchFamily="34" charset="0"/>
              <a:buChar char="•"/>
            </a:pPr>
            <a:r>
              <a:rPr lang="en-US" dirty="0"/>
              <a:t>An in-depth study of the history and beliefs of other world religions</a:t>
            </a:r>
          </a:p>
          <a:p>
            <a:pPr lvl="2">
              <a:buFont typeface="Arial" panose="020B0604020202020204" pitchFamily="34" charset="0"/>
              <a:buChar char="•"/>
            </a:pPr>
            <a:r>
              <a:rPr lang="en-US" dirty="0"/>
              <a:t>A complete study on evangelism (sharing your faith)</a:t>
            </a:r>
            <a:endParaRPr lang="en-US" sz="1200" dirty="0"/>
          </a:p>
          <a:p>
            <a:r>
              <a:rPr lang="en-US" dirty="0"/>
              <a:t> </a:t>
            </a:r>
          </a:p>
          <a:p>
            <a:pPr lvl="1">
              <a:buFont typeface="Arial" panose="020B0604020202020204" pitchFamily="34" charset="0"/>
              <a:buChar char="•"/>
            </a:pPr>
            <a:endParaRPr lang="en-US" dirty="0"/>
          </a:p>
        </p:txBody>
      </p:sp>
      <p:pic>
        <p:nvPicPr>
          <p:cNvPr id="2050" name="Picture 2" descr="iconInformation">
            <a:extLst>
              <a:ext uri="{FF2B5EF4-FFF2-40B4-BE49-F238E27FC236}">
                <a16:creationId xmlns:a16="http://schemas.microsoft.com/office/drawing/2014/main" id="{3B5D6EBD-FD60-4892-9FD9-E4D10D9BA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5735" y="189323"/>
            <a:ext cx="624158" cy="624158"/>
          </a:xfrm>
          <a:prstGeom prst="rect">
            <a:avLst/>
          </a:prstGeom>
          <a:noFill/>
          <a:ln>
            <a:noFill/>
          </a:ln>
          <a:effectLst/>
          <a:extLst>
            <a:ext uri="{909E8E84-426E-40DD-AFC4-6F175D3DCCD1}">
              <a14:hiddenFill xmlns:a14="http://schemas.microsoft.com/office/drawing/2010/main">
                <a:solidFill>
                  <a:srgbClr val="747F8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06A10D64-F256-4026-A4AD-4411C9CD04BB}"/>
              </a:ext>
            </a:extLst>
          </p:cNvPr>
          <p:cNvSpPr txBox="1"/>
          <p:nvPr/>
        </p:nvSpPr>
        <p:spPr>
          <a:xfrm>
            <a:off x="107092" y="6439240"/>
            <a:ext cx="4324865" cy="369332"/>
          </a:xfrm>
          <a:prstGeom prst="rect">
            <a:avLst/>
          </a:prstGeom>
          <a:noFill/>
        </p:spPr>
        <p:txBody>
          <a:bodyPr wrap="square" rtlCol="0">
            <a:spAutoFit/>
          </a:bodyPr>
          <a:lstStyle/>
          <a:p>
            <a:r>
              <a:rPr lang="en-US" dirty="0"/>
              <a:t>Session 1: Introduction</a:t>
            </a:r>
          </a:p>
        </p:txBody>
      </p:sp>
    </p:spTree>
    <p:extLst>
      <p:ext uri="{BB962C8B-B14F-4D97-AF65-F5344CB8AC3E}">
        <p14:creationId xmlns:p14="http://schemas.microsoft.com/office/powerpoint/2010/main" val="885858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6648" y="792943"/>
            <a:ext cx="10058400" cy="2798753"/>
          </a:xfrm>
        </p:spPr>
        <p:txBody>
          <a:bodyPr>
            <a:noAutofit/>
          </a:bodyPr>
          <a:lstStyle/>
          <a:p>
            <a:r>
              <a:rPr lang="en-US" sz="2800" dirty="0"/>
              <a:t>Religion: a characteristic of the human species stretching:</a:t>
            </a:r>
          </a:p>
          <a:p>
            <a:pPr lvl="2">
              <a:buFont typeface="Arial" panose="020B0604020202020204" pitchFamily="34" charset="0"/>
              <a:buChar char="•"/>
            </a:pPr>
            <a:r>
              <a:rPr lang="en-US" sz="2000" dirty="0"/>
              <a:t>From antiquity to the present</a:t>
            </a:r>
          </a:p>
          <a:p>
            <a:pPr lvl="2">
              <a:buFont typeface="Arial" panose="020B0604020202020204" pitchFamily="34" charset="0"/>
              <a:buChar char="•"/>
            </a:pPr>
            <a:r>
              <a:rPr lang="en-US" sz="2000" dirty="0"/>
              <a:t>From simple societies to the most complex</a:t>
            </a:r>
          </a:p>
          <a:p>
            <a:pPr lvl="2">
              <a:buFont typeface="Arial" panose="020B0604020202020204" pitchFamily="34" charset="0"/>
              <a:buChar char="•"/>
            </a:pPr>
            <a:r>
              <a:rPr lang="en-US" sz="2000" dirty="0"/>
              <a:t>From the unlearned to the educated</a:t>
            </a:r>
          </a:p>
          <a:p>
            <a:pPr lvl="2">
              <a:buFont typeface="Arial" panose="020B0604020202020204" pitchFamily="34" charset="0"/>
              <a:buChar char="•"/>
            </a:pPr>
            <a:r>
              <a:rPr lang="en-US" sz="2000" dirty="0"/>
              <a:t>From the weak to the powerful</a:t>
            </a:r>
          </a:p>
          <a:p>
            <a:pPr lvl="2">
              <a:buFont typeface="Arial" panose="020B0604020202020204" pitchFamily="34" charset="0"/>
              <a:buChar char="•"/>
            </a:pPr>
            <a:r>
              <a:rPr lang="en-US" sz="2000" dirty="0"/>
              <a:t>From the young to the old</a:t>
            </a:r>
            <a:r>
              <a:rPr lang="en-US" sz="1200" dirty="0"/>
              <a:t> </a:t>
            </a:r>
          </a:p>
          <a:p>
            <a:r>
              <a:rPr lang="en-US" sz="1600" dirty="0"/>
              <a:t> </a:t>
            </a:r>
          </a:p>
          <a:p>
            <a:pPr lvl="1">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96D40C8F-A25C-44DD-8F57-8F20CAD9F164}"/>
              </a:ext>
            </a:extLst>
          </p:cNvPr>
          <p:cNvSpPr txBox="1"/>
          <p:nvPr/>
        </p:nvSpPr>
        <p:spPr>
          <a:xfrm>
            <a:off x="4294805" y="4155294"/>
            <a:ext cx="7628237" cy="2308324"/>
          </a:xfrm>
          <a:prstGeom prst="rect">
            <a:avLst/>
          </a:prstGeom>
          <a:noFill/>
        </p:spPr>
        <p:txBody>
          <a:bodyPr wrap="square" rtlCol="0">
            <a:spAutoFit/>
          </a:bodyPr>
          <a:lstStyle/>
          <a:p>
            <a:r>
              <a:rPr lang="en-US" dirty="0">
                <a:solidFill>
                  <a:schemeClr val="bg1"/>
                </a:solidFill>
              </a:rPr>
              <a:t>A </a:t>
            </a:r>
            <a:r>
              <a:rPr lang="en-US" b="1" dirty="0">
                <a:solidFill>
                  <a:schemeClr val="accent5"/>
                </a:solidFill>
              </a:rPr>
              <a:t>religion</a:t>
            </a:r>
            <a:r>
              <a:rPr lang="en-US" b="1" dirty="0">
                <a:solidFill>
                  <a:schemeClr val="bg1"/>
                </a:solidFill>
              </a:rPr>
              <a:t> </a:t>
            </a:r>
            <a:r>
              <a:rPr lang="en-US" dirty="0">
                <a:solidFill>
                  <a:schemeClr val="bg1"/>
                </a:solidFill>
              </a:rPr>
              <a:t>is a set of beliefs and practices, often centered upon specific supernatural and moral claims about reality, the cosmos, and human nature, and often codified as prayer, ritual, or religious law. Religion also encompasses ancestral or cultural traditions, writings, history, and mythology, as well as personal faith and religious experience. The term “religion” refers to both the personal practices related to communal faith and to group rituals and communication stemming from shared conviction. </a:t>
            </a:r>
          </a:p>
          <a:p>
            <a:endParaRPr lang="en-US" dirty="0">
              <a:solidFill>
                <a:schemeClr val="bg1"/>
              </a:solidFill>
            </a:endParaRPr>
          </a:p>
        </p:txBody>
      </p:sp>
      <p:pic>
        <p:nvPicPr>
          <p:cNvPr id="1026" name="Picture 2" descr="iconQuote">
            <a:extLst>
              <a:ext uri="{FF2B5EF4-FFF2-40B4-BE49-F238E27FC236}">
                <a16:creationId xmlns:a16="http://schemas.microsoft.com/office/drawing/2014/main" id="{303E9821-3714-4EE1-9CF1-D01C4BBA0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213" y="4303390"/>
            <a:ext cx="582072" cy="582072"/>
          </a:xfrm>
          <a:prstGeom prst="rect">
            <a:avLst/>
          </a:prstGeom>
          <a:noFill/>
          <a:ln>
            <a:noFill/>
          </a:ln>
          <a:effectLst/>
          <a:extLst>
            <a:ext uri="{909E8E84-426E-40DD-AFC4-6F175D3DCCD1}">
              <a14:hiddenFill xmlns:a14="http://schemas.microsoft.com/office/drawing/2010/main">
                <a:solidFill>
                  <a:srgbClr val="747F8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2" descr="iconInformation">
            <a:extLst>
              <a:ext uri="{FF2B5EF4-FFF2-40B4-BE49-F238E27FC236}">
                <a16:creationId xmlns:a16="http://schemas.microsoft.com/office/drawing/2014/main" id="{5D7740F7-5047-49CC-83F4-3A1F91FC7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5735" y="189323"/>
            <a:ext cx="624158" cy="624158"/>
          </a:xfrm>
          <a:prstGeom prst="rect">
            <a:avLst/>
          </a:prstGeom>
          <a:noFill/>
          <a:ln>
            <a:noFill/>
          </a:ln>
          <a:effectLst/>
          <a:extLst>
            <a:ext uri="{909E8E84-426E-40DD-AFC4-6F175D3DCCD1}">
              <a14:hiddenFill xmlns:a14="http://schemas.microsoft.com/office/drawing/2010/main">
                <a:solidFill>
                  <a:srgbClr val="747F8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7" name="Straight Connector 6">
            <a:extLst>
              <a:ext uri="{FF2B5EF4-FFF2-40B4-BE49-F238E27FC236}">
                <a16:creationId xmlns:a16="http://schemas.microsoft.com/office/drawing/2014/main" id="{AC6C06D6-C17F-454E-8D56-9D6AD1DAD6CB}"/>
              </a:ext>
            </a:extLst>
          </p:cNvPr>
          <p:cNvCxnSpPr/>
          <p:nvPr/>
        </p:nvCxnSpPr>
        <p:spPr>
          <a:xfrm>
            <a:off x="4209536" y="4283676"/>
            <a:ext cx="0" cy="180408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6D2FC42-1E4B-4F3E-AF9F-29D0CDE95489}"/>
              </a:ext>
            </a:extLst>
          </p:cNvPr>
          <p:cNvSpPr txBox="1"/>
          <p:nvPr/>
        </p:nvSpPr>
        <p:spPr>
          <a:xfrm>
            <a:off x="107092" y="6439240"/>
            <a:ext cx="4324865" cy="369332"/>
          </a:xfrm>
          <a:prstGeom prst="rect">
            <a:avLst/>
          </a:prstGeom>
          <a:noFill/>
        </p:spPr>
        <p:txBody>
          <a:bodyPr wrap="square" rtlCol="0">
            <a:spAutoFit/>
          </a:bodyPr>
          <a:lstStyle/>
          <a:p>
            <a:r>
              <a:rPr lang="en-US" dirty="0"/>
              <a:t>Session 1: Introduction</a:t>
            </a:r>
          </a:p>
        </p:txBody>
      </p:sp>
    </p:spTree>
    <p:extLst>
      <p:ext uri="{BB962C8B-B14F-4D97-AF65-F5344CB8AC3E}">
        <p14:creationId xmlns:p14="http://schemas.microsoft.com/office/powerpoint/2010/main" val="365981876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docProps/app.xml><?xml version="1.0" encoding="utf-8"?>
<Properties xmlns="http://schemas.openxmlformats.org/officeDocument/2006/extended-properties" xmlns:vt="http://schemas.openxmlformats.org/officeDocument/2006/docPropsVTypes">
  <Template>Retrospect</Template>
  <TotalTime>2118</TotalTime>
  <Words>277</Words>
  <Application>Microsoft Office PowerPoint</Application>
  <PresentationFormat>Widescreen</PresentationFormat>
  <Paragraphs>26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Almeria</vt:lpstr>
      <vt:lpstr>Arial</vt:lpstr>
      <vt:lpstr>Calibri</vt:lpstr>
      <vt:lpstr>Calibri Light</vt:lpstr>
      <vt:lpstr>Retrospect</vt:lpstr>
      <vt:lpstr>Engaging World Religions</vt:lpstr>
      <vt:lpstr>Session 1: Introduction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dc:title>
  <dc:creator>Windows User</dc:creator>
  <cp:lastModifiedBy>Lee Boswell</cp:lastModifiedBy>
  <cp:revision>144</cp:revision>
  <cp:lastPrinted>2014-09-14T19:14:09Z</cp:lastPrinted>
  <dcterms:created xsi:type="dcterms:W3CDTF">2014-09-07T17:27:57Z</dcterms:created>
  <dcterms:modified xsi:type="dcterms:W3CDTF">2019-04-03T20:49:56Z</dcterms:modified>
</cp:coreProperties>
</file>